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1" r:id="rId9"/>
    <p:sldId id="280" r:id="rId10"/>
    <p:sldId id="260" r:id="rId11"/>
    <p:sldId id="261" r:id="rId12"/>
    <p:sldId id="265" r:id="rId13"/>
    <p:sldId id="273" r:id="rId14"/>
    <p:sldId id="28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78C"/>
    <a:srgbClr val="6ABAEC"/>
    <a:srgbClr val="0C6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470"/>
  </p:normalViewPr>
  <p:slideViewPr>
    <p:cSldViewPr snapToGrid="0" snapToObjects="1">
      <p:cViewPr>
        <p:scale>
          <a:sx n="53" d="100"/>
          <a:sy n="53" d="100"/>
        </p:scale>
        <p:origin x="-2544" y="-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1586-80E2-9C4E-BB57-B13B45A031DA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CC31-0486-7A4E-80FF-0C524C929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519DA09-69F2-8F49-B269-16CC89DE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7A0EC47-4E18-C74A-BC8A-6EAF5ECA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051DAB4-AEB3-3642-85EF-8A7B99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80E9125-0FDA-574A-9EA3-4F83A626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AF4C273-D8D2-274E-9CD8-D58EA57C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9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3A1827-2E34-1F4D-9E3E-87B7EDE2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CC24A9CA-8256-944A-9DB5-67742E1DB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3470956-CECA-2C4B-AE8A-6EBE8541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8E75C99-23D1-ED4E-9EE3-094CD1FA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0ECF909-C3A5-454F-9CC1-C7BA9547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6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6EBB9D4A-E811-6449-83A2-6195CB847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C7C28C03-2337-2B48-8AED-74314173E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5B035D8-C0DC-8143-95B2-375BFAD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46BAADA-99C9-F24A-BF89-C1A867A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840BE13-F5BE-3448-9440-C8A6FC6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17863B-62E5-F64C-98DB-58C50487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CFE3D93-B23B-B942-983E-C56EF016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6B31548-12BA-1E46-8815-B6B2D078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4AE5511-CB7A-3E46-BB54-966205E8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26741EF-F2A9-1E46-A6F7-2AF73766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8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EC87A2-66AD-6141-8286-EE556445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E51869F-9E2E-B74B-8E01-2012E8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2227E17-B1E3-DF46-B364-EF9E70C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B9FA3EB-F7A0-E345-B9FC-3E0B7C9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5D60F28-8BCA-6748-83DB-B89EA5E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4A7B4D1-083B-F94E-B9BF-1C7542C1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6BF7B81-0FFF-3B47-95DE-96EF7E48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B717DCE5-1DDB-9D43-8322-7C9AF672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00C314FA-0409-6846-8280-5225E879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848B53D-4F23-6944-9801-75434CB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9DB4409-1789-6345-AB11-83E232BD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41C847F-66EA-3D47-988C-19BFE1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7CF3195-D912-114C-AA30-493895D4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24FCAB7-C0C9-344B-A73D-5823238F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ECCEA7-6557-1D45-8510-30816F49D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FE8FE2D-7752-CA43-878C-CCE0E786D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CFF70240-E9A0-0F49-A35D-838A874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67A9ED7-86D9-BF45-A2F1-BF59AC98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85E08EAC-A734-5F40-9357-66188B3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60E37BB-574A-BC49-97B3-A1735BEE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01C1299-F7F3-4F47-BB7F-B7B05BA6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987462F-75BD-584B-B6F3-CB9A0DA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496FD3F-B1A2-8E48-B734-B508E33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0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F7336D0E-4F21-C445-A149-9D2A0F3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95AC452-A409-4D4A-BEE4-74BDAB4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09BB137-F5CB-B448-AA1E-711ED3C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AB7671-29C9-F348-9C85-8164B3F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DCCB7A6-5CFF-DE44-BD1B-D57B9C52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9FC7A648-7149-EA48-9637-23530633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142E730-4346-2B42-A3F5-0684A779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F761704-292A-3845-9133-038EE9C3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7D5B272-34AA-FF40-B059-E14EEB2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32CADA-61DB-0043-A9E8-598F372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E3BF28F-21E2-5341-9DBD-CCF59B92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0DB6289-0B63-AE44-B6BA-62CF5937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A7D2D3FC-2521-A943-8476-2B64AD86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C187A56-D50E-064D-A002-C6F0C47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624CA6D-04D2-F648-B40D-A90A3989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660F283-A34D-C74E-982A-D7BE4648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5DBEEDB-C1A2-AD4A-BF14-05A82940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B94EDD2-4BDB-F346-BBE0-1996EAF7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0DCC-387D-7D48-B040-2EC502328654}" type="datetimeFigureOut">
              <a:rPr lang="ru-RU" smtClean="0"/>
              <a:t>29.10.2019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1EF05A8-820D-4148-91ED-5907C5E4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F340B74-BB27-BA46-86F9-DC48758E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Наташа\корел\сувалкина\фото подборка\rpa-banner-carri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"/>
            <a:ext cx="12220143" cy="68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018026" y="235304"/>
            <a:ext cx="10737837" cy="3336264"/>
            <a:chOff x="1693718" y="459881"/>
            <a:chExt cx="9556173" cy="2969119"/>
          </a:xfrm>
        </p:grpSpPr>
        <p:pic>
          <p:nvPicPr>
            <p:cNvPr id="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1693718" y="459881"/>
              <a:ext cx="2601191" cy="2969119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8974"/>
            <a:stretch/>
          </p:blipFill>
          <p:spPr bwMode="auto">
            <a:xfrm>
              <a:off x="4294909" y="459881"/>
              <a:ext cx="6954982" cy="296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5974080" y="2406985"/>
            <a:ext cx="45415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5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В </a:t>
            </a:r>
            <a:r>
              <a:rPr lang="en-US" sz="5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en-US" sz="5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56969" y="2601757"/>
            <a:ext cx="4266126" cy="4025896"/>
            <a:chOff x="487680" y="2725424"/>
            <a:chExt cx="3924300" cy="3703319"/>
          </a:xfrm>
        </p:grpSpPr>
        <p:pic>
          <p:nvPicPr>
            <p:cNvPr id="23" name="Рисунок 22" descr="Изображение выглядит как устройство, компьютер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7770332B-50E3-6749-8B1A-85F0CA44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993" t="6381" b="73029"/>
            <a:stretch/>
          </p:blipFill>
          <p:spPr>
            <a:xfrm>
              <a:off x="487680" y="2725424"/>
              <a:ext cx="3924300" cy="1082040"/>
            </a:xfrm>
            <a:prstGeom prst="rect">
              <a:avLst/>
            </a:prstGeom>
          </p:spPr>
        </p:pic>
        <p:pic>
          <p:nvPicPr>
            <p:cNvPr id="24" name="Рисунок 23" descr="Изображение выглядит как устройство, компьютер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7770332B-50E3-6749-8B1A-85F0CA44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993" t="32191" b="40837"/>
            <a:stretch/>
          </p:blipFill>
          <p:spPr>
            <a:xfrm>
              <a:off x="487680" y="3726628"/>
              <a:ext cx="3924300" cy="1417320"/>
            </a:xfrm>
            <a:prstGeom prst="rect">
              <a:avLst/>
            </a:prstGeom>
          </p:spPr>
        </p:pic>
        <p:pic>
          <p:nvPicPr>
            <p:cNvPr id="25" name="Рисунок 24" descr="Изображение выглядит как устройство, компьютер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7770332B-50E3-6749-8B1A-85F0CA44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993" t="65165" b="10386"/>
            <a:stretch/>
          </p:blipFill>
          <p:spPr>
            <a:xfrm>
              <a:off x="487680" y="5143948"/>
              <a:ext cx="3924300" cy="1284795"/>
            </a:xfrm>
            <a:prstGeom prst="rect">
              <a:avLst/>
            </a:prstGeom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56964" b="21413"/>
          <a:stretch/>
        </p:blipFill>
        <p:spPr bwMode="auto">
          <a:xfrm>
            <a:off x="5288" y="1989340"/>
            <a:ext cx="3268336" cy="7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56964" b="21413"/>
          <a:stretch/>
        </p:blipFill>
        <p:spPr bwMode="auto">
          <a:xfrm>
            <a:off x="3273624" y="1989340"/>
            <a:ext cx="3268336" cy="7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-1"/>
            <a:ext cx="5914767" cy="234446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Google Shape;252;p33"/>
          <p:cNvSpPr txBox="1"/>
          <p:nvPr/>
        </p:nvSpPr>
        <p:spPr>
          <a:xfrm>
            <a:off x="256969" y="160538"/>
            <a:ext cx="6719110" cy="205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ОБЛАСТИ ВИДИМОСТИ ПЕРЕМЕННЫХ</a:t>
            </a:r>
            <a:endParaRPr lang="ru-RU" sz="4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8" name="Picture 4" descr="D:\Наташа\корел\сувалкина\фото подборка\15426610965bf323e8d9ef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2382" r="22955" b="2382"/>
          <a:stretch/>
        </p:blipFill>
        <p:spPr bwMode="auto">
          <a:xfrm>
            <a:off x="5086350" y="-1"/>
            <a:ext cx="71056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вал 18"/>
          <p:cNvSpPr/>
          <p:nvPr/>
        </p:nvSpPr>
        <p:spPr>
          <a:xfrm>
            <a:off x="5914767" y="614233"/>
            <a:ext cx="5629533" cy="56295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D:\Наташа\корел\сувалкина\презентация НЕЙРОНКИ\занятия от саши\1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67" y="614230"/>
            <a:ext cx="5629534" cy="562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17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968315" y="4642677"/>
            <a:ext cx="5914767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3" descr="D:\Наташа\корел\сувалкина\фото подборка\от дмитрия\CLNkSPk2ZR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9" r="14696"/>
          <a:stretch/>
        </p:blipFill>
        <p:spPr bwMode="auto">
          <a:xfrm>
            <a:off x="5467169" y="348562"/>
            <a:ext cx="6147315" cy="610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69" y="348563"/>
            <a:ext cx="6147315" cy="61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0" y="-2"/>
            <a:ext cx="390719" cy="22940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252;p33"/>
          <p:cNvSpPr txBox="1"/>
          <p:nvPr/>
        </p:nvSpPr>
        <p:spPr>
          <a:xfrm>
            <a:off x="160380" y="2712720"/>
            <a:ext cx="5275434" cy="38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457200">
              <a:spcAft>
                <a:spcPts val="1200"/>
              </a:spcAft>
              <a:buClr>
                <a:srgbClr val="0C60C6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Каждый 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вызов функции создает новую локальную область видимости.</a:t>
            </a:r>
          </a:p>
          <a:p>
            <a:pPr marL="457200" lvl="0" indent="-457200">
              <a:spcAft>
                <a:spcPts val="1200"/>
              </a:spcAft>
              <a:buClr>
                <a:srgbClr val="0C60C6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6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Операция 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присваивания создает локальные имена, если они не были объявлены глобальными (</a:t>
            </a:r>
            <a:r>
              <a:rPr lang="ru-RU" sz="26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global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 или нелокальными (</a:t>
            </a:r>
            <a:r>
              <a:rPr lang="ru-RU" sz="26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nonlocal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). </a:t>
            </a:r>
          </a:p>
        </p:txBody>
      </p:sp>
      <p:sp>
        <p:nvSpPr>
          <p:cNvPr id="23" name="Google Shape;252;p33"/>
          <p:cNvSpPr txBox="1"/>
          <p:nvPr/>
        </p:nvSpPr>
        <p:spPr>
          <a:xfrm>
            <a:off x="612057" y="458994"/>
            <a:ext cx="4952093" cy="196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10000"/>
              </a:lnSpc>
              <a:buClr>
                <a:schemeClr val="lt1"/>
              </a:buClr>
              <a:buSzPts val="5000"/>
            </a:pP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Области видимости переменных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0750380" y="0"/>
            <a:ext cx="1132703" cy="1559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2" descr="D:\Наташа\корел\сувалкина\презентация НЕЙРОНКИ\ДОД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013" y="551764"/>
            <a:ext cx="804863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6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35706" y="5239705"/>
            <a:ext cx="6120586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РЕКУРСИВНЫЕ</a:t>
            </a:r>
            <a:endParaRPr lang="ru-RU" sz="5400" b="1" dirty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4929225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62796" r="-1" b="13516"/>
          <a:stretch/>
        </p:blipFill>
        <p:spPr bwMode="auto">
          <a:xfrm flipH="1">
            <a:off x="0" y="6079934"/>
            <a:ext cx="3281234" cy="77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0" y="487679"/>
            <a:ext cx="12192000" cy="4556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D:\Наташа\корел\сувалкина\фото подборка\the-power-of-sparse-data-ai-in-the-pharmaceutical-industry-32037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 bwMode="auto">
          <a:xfrm>
            <a:off x="1206213" y="488315"/>
            <a:ext cx="9779568" cy="455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13" y="488315"/>
            <a:ext cx="9779568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/>
          <p:cNvGrpSpPr/>
          <p:nvPr/>
        </p:nvGrpSpPr>
        <p:grpSpPr>
          <a:xfrm>
            <a:off x="2163862" y="1527669"/>
            <a:ext cx="7864268" cy="2751736"/>
            <a:chOff x="2087453" y="1458770"/>
            <a:chExt cx="7864268" cy="2751736"/>
          </a:xfrm>
        </p:grpSpPr>
        <p:pic>
          <p:nvPicPr>
            <p:cNvPr id="17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Прямоугольник 20"/>
          <p:cNvSpPr/>
          <p:nvPr/>
        </p:nvSpPr>
        <p:spPr>
          <a:xfrm>
            <a:off x="4223532" y="5949330"/>
            <a:ext cx="3744936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dirty="0" smtClean="0">
                <a:solidFill>
                  <a:srgbClr val="74778C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ФУНКЦИИ</a:t>
            </a:r>
            <a:endParaRPr lang="ru-RU" sz="5400" dirty="0">
              <a:solidFill>
                <a:srgbClr val="74778C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007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56964" r="47055" b="-4479"/>
          <a:stretch/>
        </p:blipFill>
        <p:spPr bwMode="auto">
          <a:xfrm>
            <a:off x="6890" y="438197"/>
            <a:ext cx="1737827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1" t="52825" b="2264"/>
          <a:stretch/>
        </p:blipFill>
        <p:spPr bwMode="auto">
          <a:xfrm>
            <a:off x="10484846" y="11203"/>
            <a:ext cx="1707153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1843072" y="577906"/>
            <a:ext cx="850585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РЕКУРСИВНЫЕ ФУНКЦИИ</a:t>
            </a:r>
            <a:endParaRPr lang="ru-RU" sz="4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43702" y="11203"/>
            <a:ext cx="1389439" cy="1389439"/>
          </a:xfrm>
          <a:prstGeom prst="rect">
            <a:avLst/>
          </a:prstGeom>
          <a:noFill/>
        </p:spPr>
      </p:pic>
      <p:grpSp>
        <p:nvGrpSpPr>
          <p:cNvPr id="2" name="Группа 1"/>
          <p:cNvGrpSpPr/>
          <p:nvPr/>
        </p:nvGrpSpPr>
        <p:grpSpPr>
          <a:xfrm>
            <a:off x="352522" y="2010492"/>
            <a:ext cx="11361619" cy="3811188"/>
            <a:chOff x="1045903" y="2101932"/>
            <a:chExt cx="9403111" cy="3154218"/>
          </a:xfrm>
        </p:grpSpPr>
        <p:pic>
          <p:nvPicPr>
            <p:cNvPr id="17" name="Рисунок 16" descr="Изображение выглядит как текст, рисунок, знак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10230C91-28B5-8B4C-A13C-9C7FD0A38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903" y="2101932"/>
              <a:ext cx="4598673" cy="3154218"/>
            </a:xfrm>
            <a:prstGeom prst="rect">
              <a:avLst/>
            </a:prstGeom>
          </p:spPr>
        </p:pic>
        <p:pic>
          <p:nvPicPr>
            <p:cNvPr id="18" name="Рисунок 17" descr="Изображение выглядит как текст,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F93D4A10-9167-D341-A0B8-E5D4CD76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2357" y="2101932"/>
              <a:ext cx="4196657" cy="3154218"/>
            </a:xfrm>
            <a:prstGeom prst="rect">
              <a:avLst/>
            </a:prstGeom>
          </p:spPr>
        </p:pic>
      </p:grpSp>
      <p:pic>
        <p:nvPicPr>
          <p:cNvPr id="20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" y="1486397"/>
            <a:ext cx="12192010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56964" r="47055" b="-4479"/>
          <a:stretch/>
        </p:blipFill>
        <p:spPr bwMode="auto">
          <a:xfrm>
            <a:off x="6890" y="438197"/>
            <a:ext cx="1737827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1" t="52825" b="2264"/>
          <a:stretch/>
        </p:blipFill>
        <p:spPr bwMode="auto">
          <a:xfrm>
            <a:off x="10484846" y="11203"/>
            <a:ext cx="1707153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1843072" y="577906"/>
            <a:ext cx="850585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РЕКУРСИВНЫЕ ФУНКЦИИ</a:t>
            </a:r>
            <a:endParaRPr lang="ru-RU" sz="4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43702" y="11203"/>
            <a:ext cx="1389439" cy="1389439"/>
          </a:xfrm>
          <a:prstGeom prst="rect">
            <a:avLst/>
          </a:prstGeom>
          <a:noFill/>
        </p:spPr>
      </p:pic>
      <p:pic>
        <p:nvPicPr>
          <p:cNvPr id="16" name="Рисунок 15" descr="Изображение выглядит как знак&#10;&#10;Автоматически созданное описание">
            <a:extLst>
              <a:ext uri="{FF2B5EF4-FFF2-40B4-BE49-F238E27FC236}">
                <a16:creationId xmlns:a16="http://schemas.microsoft.com/office/drawing/2014/main" xmlns="" id="{F9E46869-AFA5-6545-830B-9D496DAC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045" y="1619618"/>
            <a:ext cx="6454302" cy="4766709"/>
          </a:xfrm>
          <a:prstGeom prst="rect">
            <a:avLst/>
          </a:prstGeom>
        </p:spPr>
      </p:pic>
      <p:pic>
        <p:nvPicPr>
          <p:cNvPr id="20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" y="1486397"/>
            <a:ext cx="12192010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t="67267" b="2262"/>
          <a:stretch/>
        </p:blipFill>
        <p:spPr bwMode="auto">
          <a:xfrm>
            <a:off x="9979572" y="5857127"/>
            <a:ext cx="2212428" cy="10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56964" b="2263"/>
          <a:stretch/>
        </p:blipFill>
        <p:spPr bwMode="auto">
          <a:xfrm>
            <a:off x="0" y="4825364"/>
            <a:ext cx="299550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0" y="405667"/>
            <a:ext cx="12192000" cy="508933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757064" y="5702969"/>
            <a:ext cx="4677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60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ФУНКЦИИ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93AD40C-3D7A-7F48-B309-DB833B67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5" r="4886"/>
          <a:stretch/>
        </p:blipFill>
        <p:spPr>
          <a:xfrm>
            <a:off x="0" y="377650"/>
            <a:ext cx="12192000" cy="5117350"/>
          </a:xfrm>
          <a:prstGeom prst="rect">
            <a:avLst/>
          </a:prstGeom>
        </p:spPr>
      </p:pic>
      <p:pic>
        <p:nvPicPr>
          <p:cNvPr id="25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659"/>
            <a:ext cx="12192000" cy="508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9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309892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en-US" sz="40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67CC11A-D83D-8B48-9B85-F6F85EFBAA38}"/>
              </a:ext>
            </a:extLst>
          </p:cNvPr>
          <p:cNvSpPr/>
          <p:nvPr/>
        </p:nvSpPr>
        <p:spPr>
          <a:xfrm>
            <a:off x="1836717" y="1583161"/>
            <a:ext cx="24457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def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06287E"/>
                </a:solidFill>
                <a:latin typeface="Century Gothic" panose="020B0502020202020204" pitchFamily="34" charset="0"/>
              </a:rPr>
              <a:t>function</a:t>
            </a:r>
            <a:r>
              <a:rPr lang="en-US" sz="2400" dirty="0">
                <a:latin typeface="Century Gothic" panose="020B0502020202020204" pitchFamily="34" charset="0"/>
              </a:rPr>
              <a:t>(….): </a:t>
            </a:r>
            <a:endParaRPr lang="ru-RU" sz="24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    </a:t>
            </a: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return</a:t>
            </a:r>
            <a:r>
              <a:rPr lang="en-US" sz="2400" dirty="0">
                <a:latin typeface="Century Gothic" panose="020B0502020202020204" pitchFamily="34" charset="0"/>
              </a:rPr>
              <a:t> ….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1" name="Стрелка углом 10">
            <a:extLst>
              <a:ext uri="{FF2B5EF4-FFF2-40B4-BE49-F238E27FC236}">
                <a16:creationId xmlns:a16="http://schemas.microsoft.com/office/drawing/2014/main" xmlns="" id="{1C5C4DD2-EF22-7548-9928-656CDC83D028}"/>
              </a:ext>
            </a:extLst>
          </p:cNvPr>
          <p:cNvSpPr/>
          <p:nvPr/>
        </p:nvSpPr>
        <p:spPr>
          <a:xfrm>
            <a:off x="3312691" y="1583161"/>
            <a:ext cx="502128" cy="553212"/>
          </a:xfrm>
          <a:prstGeom prst="ben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9E48D4E8-E8E7-BD49-8BDA-45CF81212A5B}"/>
              </a:ext>
            </a:extLst>
          </p:cNvPr>
          <p:cNvSpPr/>
          <p:nvPr/>
        </p:nvSpPr>
        <p:spPr>
          <a:xfrm>
            <a:off x="4467766" y="1583161"/>
            <a:ext cx="346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в</a:t>
            </a:r>
            <a:r>
              <a:rPr lang="ru-RU" sz="2400" b="1" i="0" dirty="0">
                <a:solidFill>
                  <a:srgbClr val="74778C"/>
                </a:solidFill>
                <a:effectLst/>
                <a:latin typeface="Century Gothic" panose="020B0502020202020204" pitchFamily="34" charset="0"/>
              </a:rPr>
              <a:t>ходные параметры</a:t>
            </a:r>
            <a:endParaRPr lang="ru-RU" sz="2400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Стрелка углом 12">
            <a:extLst>
              <a:ext uri="{FF2B5EF4-FFF2-40B4-BE49-F238E27FC236}">
                <a16:creationId xmlns:a16="http://schemas.microsoft.com/office/drawing/2014/main" xmlns="" id="{CEF3F698-0C31-E848-B5E9-F1D1547D1996}"/>
              </a:ext>
            </a:extLst>
          </p:cNvPr>
          <p:cNvSpPr/>
          <p:nvPr/>
        </p:nvSpPr>
        <p:spPr>
          <a:xfrm flipV="1">
            <a:off x="3304803" y="3337487"/>
            <a:ext cx="593766" cy="553211"/>
          </a:xfrm>
          <a:prstGeom prst="ben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AD3B29BF-F002-8041-B3B6-C14140C46C52}"/>
              </a:ext>
            </a:extLst>
          </p:cNvPr>
          <p:cNvSpPr/>
          <p:nvPr/>
        </p:nvSpPr>
        <p:spPr>
          <a:xfrm>
            <a:off x="4467766" y="3496211"/>
            <a:ext cx="414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возвращаемые значения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20665161-4C96-6243-AD99-5B6CFE46E485}"/>
              </a:ext>
            </a:extLst>
          </p:cNvPr>
          <p:cNvSpPr/>
          <p:nvPr/>
        </p:nvSpPr>
        <p:spPr>
          <a:xfrm>
            <a:off x="1836717" y="3972854"/>
            <a:ext cx="7568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def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06287E"/>
                </a:solidFill>
                <a:latin typeface="Century Gothic" panose="020B0502020202020204" pitchFamily="34" charset="0"/>
              </a:rPr>
              <a:t>function</a:t>
            </a:r>
            <a:r>
              <a:rPr lang="en-US" sz="2400" dirty="0">
                <a:latin typeface="Century Gothic" panose="020B0502020202020204" pitchFamily="34" charset="0"/>
              </a:rPr>
              <a:t>(a, b, c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=</a:t>
            </a:r>
            <a:r>
              <a:rPr lang="en-US" sz="2400" dirty="0">
                <a:solidFill>
                  <a:srgbClr val="208050"/>
                </a:solidFill>
                <a:latin typeface="Century Gothic" panose="020B0502020202020204" pitchFamily="34" charset="0"/>
              </a:rPr>
              <a:t>2</a:t>
            </a:r>
            <a:r>
              <a:rPr lang="en-US" sz="2400" dirty="0">
                <a:latin typeface="Century Gothic" panose="020B0502020202020204" pitchFamily="34" charset="0"/>
              </a:rPr>
              <a:t>): </a:t>
            </a:r>
            <a:r>
              <a:rPr lang="en-US" sz="2400" i="1" dirty="0">
                <a:solidFill>
                  <a:srgbClr val="408090"/>
                </a:solidFill>
                <a:latin typeface="Century Gothic" panose="020B0502020202020204" pitchFamily="34" charset="0"/>
              </a:rPr>
              <a:t># c - </a:t>
            </a:r>
            <a:r>
              <a:rPr lang="ru-RU" sz="2400" i="1" dirty="0">
                <a:solidFill>
                  <a:srgbClr val="408090"/>
                </a:solidFill>
                <a:latin typeface="Century Gothic" panose="020B0502020202020204" pitchFamily="34" charset="0"/>
              </a:rPr>
              <a:t>необязательный аргумент</a:t>
            </a:r>
            <a:r>
              <a:rPr lang="ru-RU" sz="2400" dirty="0">
                <a:latin typeface="Century Gothic" panose="020B0502020202020204" pitchFamily="34" charset="0"/>
              </a:rPr>
              <a:t> </a:t>
            </a:r>
            <a:endParaRPr lang="ru-RU" sz="2400" b="1" dirty="0">
              <a:solidFill>
                <a:srgbClr val="C65D09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C65D09"/>
                </a:solidFill>
                <a:latin typeface="Century Gothic" panose="020B0502020202020204" pitchFamily="34" charset="0"/>
              </a:rPr>
              <a:t>    </a:t>
            </a: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return</a:t>
            </a:r>
            <a:r>
              <a:rPr lang="en-US" sz="2400" dirty="0">
                <a:latin typeface="Century Gothic" panose="020B0502020202020204" pitchFamily="34" charset="0"/>
              </a:rPr>
              <a:t> a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+</a:t>
            </a:r>
            <a:r>
              <a:rPr lang="en-US" sz="2400" dirty="0">
                <a:latin typeface="Century Gothic" panose="020B0502020202020204" pitchFamily="34" charset="0"/>
              </a:rPr>
              <a:t> b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+</a:t>
            </a:r>
            <a:r>
              <a:rPr lang="en-US" sz="2400" dirty="0">
                <a:latin typeface="Century Gothic" panose="020B0502020202020204" pitchFamily="34" charset="0"/>
              </a:rPr>
              <a:t> c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8811" y="5768250"/>
            <a:ext cx="7074373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Lambda </a:t>
            </a:r>
            <a:r>
              <a:rPr lang="ru-RU" sz="54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функции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3" t="56964" r="-1" b="2263"/>
          <a:stretch/>
        </p:blipFill>
        <p:spPr bwMode="auto">
          <a:xfrm flipH="1">
            <a:off x="0" y="4849095"/>
            <a:ext cx="2558811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D:\Наташа\корел\сувалкина\фото подборка\134284-abstract-748x4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/>
          <a:stretch/>
        </p:blipFill>
        <p:spPr bwMode="auto">
          <a:xfrm>
            <a:off x="1263632" y="487678"/>
            <a:ext cx="9664731" cy="5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2163862" y="1715381"/>
            <a:ext cx="7864268" cy="2751736"/>
            <a:chOff x="2087453" y="1458770"/>
            <a:chExt cx="7864268" cy="2751736"/>
          </a:xfrm>
        </p:grpSpPr>
        <p:pic>
          <p:nvPicPr>
            <p:cNvPr id="13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98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5796780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Lambda </a:t>
            </a: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 descr="Изображение выглядит как птица&#10;&#10;Автоматически созданное описание">
            <a:extLst>
              <a:ext uri="{FF2B5EF4-FFF2-40B4-BE49-F238E27FC236}">
                <a16:creationId xmlns:a16="http://schemas.microsoft.com/office/drawing/2014/main" xmlns="" id="{C4984717-B8E1-7849-9831-18C980BD7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130446" y="4048911"/>
            <a:ext cx="6006527" cy="131392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птица&#10;&#10;Автоматически созданное описание">
            <a:extLst>
              <a:ext uri="{FF2B5EF4-FFF2-40B4-BE49-F238E27FC236}">
                <a16:creationId xmlns:a16="http://schemas.microsoft.com/office/drawing/2014/main" xmlns="" id="{C4984717-B8E1-7849-9831-18C980BD7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b="60656"/>
          <a:stretch/>
        </p:blipFill>
        <p:spPr>
          <a:xfrm>
            <a:off x="926980" y="2734984"/>
            <a:ext cx="5637753" cy="1033899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0CE5A77-FE12-764E-847B-261FCF0B5687}"/>
              </a:ext>
            </a:extLst>
          </p:cNvPr>
          <p:cNvSpPr/>
          <p:nvPr/>
        </p:nvSpPr>
        <p:spPr>
          <a:xfrm>
            <a:off x="7276785" y="1899630"/>
            <a:ext cx="4432624" cy="1683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entury Gothic" panose="020B0502020202020204" pitchFamily="34" charset="0"/>
              </a:rPr>
              <a:t>function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=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lambda</a:t>
            </a:r>
            <a:r>
              <a:rPr lang="en-US" sz="2400" dirty="0">
                <a:latin typeface="Century Gothic" panose="020B0502020202020204" pitchFamily="34" charset="0"/>
              </a:rPr>
              <a:t> x, y: x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+</a:t>
            </a:r>
            <a:r>
              <a:rPr lang="en-US" sz="2400" dirty="0">
                <a:latin typeface="Century Gothic" panose="020B0502020202020204" pitchFamily="34" charset="0"/>
              </a:rPr>
              <a:t> y </a:t>
            </a:r>
            <a:endParaRPr lang="ru-RU" sz="2400" b="1" dirty="0">
              <a:solidFill>
                <a:srgbClr val="C65D09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382AFBEB-20B4-1E48-A431-A3C19D098233}"/>
              </a:ext>
            </a:extLst>
          </p:cNvPr>
          <p:cNvSpPr/>
          <p:nvPr/>
        </p:nvSpPr>
        <p:spPr>
          <a:xfrm>
            <a:off x="1013145" y="2017845"/>
            <a:ext cx="190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Синтаксис</a:t>
            </a:r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1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2;p15"/>
          <p:cNvSpPr/>
          <p:nvPr/>
        </p:nvSpPr>
        <p:spPr>
          <a:xfrm>
            <a:off x="3050318" y="5078788"/>
            <a:ext cx="609136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1F57B3"/>
                </a:solidFill>
                <a:latin typeface="Verdana"/>
                <a:ea typeface="Verdana"/>
                <a:cs typeface="Verdana"/>
                <a:sym typeface="Verdana"/>
              </a:rPr>
              <a:t>Map, reduce, filter, sort</a:t>
            </a:r>
          </a:p>
        </p:txBody>
      </p:sp>
      <p:grpSp>
        <p:nvGrpSpPr>
          <p:cNvPr id="17" name="Google Shape;113;p15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18" name="Google Shape;114;p15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5;p15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16;p15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17;p15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118;p15" descr="ÐÐ°ÑÑÐ¸Ð½ÐºÐ¸ Ð¿Ð¾ Ð·Ð°Ð¿ÑÐ¾ÑÑ dots"/>
          <p:cNvPicPr preferRelativeResize="0"/>
          <p:nvPr/>
        </p:nvPicPr>
        <p:blipFill rotWithShape="1">
          <a:blip r:embed="rId2">
            <a:alphaModFix/>
          </a:blip>
          <a:srcRect l="20184" t="56963" r="11828" b="2262"/>
          <a:stretch/>
        </p:blipFill>
        <p:spPr>
          <a:xfrm>
            <a:off x="9958647" y="5518730"/>
            <a:ext cx="2233354" cy="133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19;p15" descr="ÐÐ°ÑÑÐ¸Ð½ÐºÐ¸ Ð¿Ð¾ Ð·Ð°Ð¿ÑÐ¾ÑÑ dots"/>
          <p:cNvPicPr preferRelativeResize="0"/>
          <p:nvPr/>
        </p:nvPicPr>
        <p:blipFill rotWithShape="1">
          <a:blip r:embed="rId2">
            <a:alphaModFix/>
          </a:blip>
          <a:srcRect l="4866" t="56963" r="-1" b="2262"/>
          <a:stretch/>
        </p:blipFill>
        <p:spPr>
          <a:xfrm flipH="1">
            <a:off x="-1" y="4496648"/>
            <a:ext cx="3125037" cy="133927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0;p15"/>
          <p:cNvSpPr/>
          <p:nvPr/>
        </p:nvSpPr>
        <p:spPr>
          <a:xfrm>
            <a:off x="0" y="487679"/>
            <a:ext cx="12192000" cy="45379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4" y="487680"/>
            <a:ext cx="10534482" cy="453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4" y="487680"/>
            <a:ext cx="10534482" cy="453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17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672" b="-4479"/>
          <a:stretch/>
        </p:blipFill>
        <p:spPr bwMode="auto">
          <a:xfrm>
            <a:off x="6890" y="620285"/>
            <a:ext cx="3261446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153273" y="438197"/>
            <a:ext cx="1885453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MAP</a:t>
            </a:r>
            <a:endParaRPr lang="en-US" sz="5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1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pic>
        <p:nvPicPr>
          <p:cNvPr id="1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97"/>
            <a:ext cx="12191996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BB6A63DA-3F9E-904B-9F00-25FD0713F29A}"/>
              </a:ext>
            </a:extLst>
          </p:cNvPr>
          <p:cNvSpPr/>
          <p:nvPr/>
        </p:nvSpPr>
        <p:spPr>
          <a:xfrm>
            <a:off x="777240" y="2405612"/>
            <a:ext cx="5196840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name = [</a:t>
            </a:r>
            <a:r>
              <a:rPr lang="en-US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Маша'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'Петя'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'Вася’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]</a:t>
            </a: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name_lengths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= map(</a:t>
            </a: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len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name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) </a:t>
            </a: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print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(</a:t>
            </a: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name_lengths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400" i="1" dirty="0">
              <a:solidFill>
                <a:srgbClr val="A0A1A7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i="1" dirty="0">
                <a:solidFill>
                  <a:srgbClr val="A0A1A7"/>
                </a:solidFill>
                <a:latin typeface="Century Gothic" panose="020B0502020202020204" pitchFamily="34" charset="0"/>
              </a:rPr>
              <a:t># =&gt; [4, 4, 3]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B4F7F60A-03E9-6D46-B0B5-3F03AA4655E6}"/>
              </a:ext>
            </a:extLst>
          </p:cNvPr>
          <p:cNvSpPr/>
          <p:nvPr/>
        </p:nvSpPr>
        <p:spPr>
          <a:xfrm>
            <a:off x="6705600" y="2391204"/>
            <a:ext cx="5062846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squares = map(</a:t>
            </a: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lambda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x: x * x, [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0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1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2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3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4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])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print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(squares) </a:t>
            </a:r>
          </a:p>
          <a:p>
            <a:pPr>
              <a:lnSpc>
                <a:spcPct val="120000"/>
              </a:lnSpc>
            </a:pPr>
            <a:endParaRPr lang="en-US" sz="2400" i="1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i="1" dirty="0">
                <a:solidFill>
                  <a:srgbClr val="A0A1A7"/>
                </a:solidFill>
                <a:latin typeface="Century Gothic" panose="020B0502020202020204" pitchFamily="34" charset="0"/>
              </a:rPr>
              <a:t># =&gt; [0, 1, 4, 9, 16]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7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672" b="-4479"/>
          <a:stretch/>
        </p:blipFill>
        <p:spPr bwMode="auto">
          <a:xfrm>
            <a:off x="6890" y="620285"/>
            <a:ext cx="3261446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439937" y="438197"/>
            <a:ext cx="3312125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REDUCE</a:t>
            </a:r>
            <a:endParaRPr lang="en-US" sz="5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1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pic>
        <p:nvPicPr>
          <p:cNvPr id="1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97"/>
            <a:ext cx="12191996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BB6A63DA-3F9E-904B-9F00-25FD0713F29A}"/>
              </a:ext>
            </a:extLst>
          </p:cNvPr>
          <p:cNvSpPr/>
          <p:nvPr/>
        </p:nvSpPr>
        <p:spPr>
          <a:xfrm>
            <a:off x="777240" y="2405612"/>
            <a:ext cx="5117738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name = [</a:t>
            </a:r>
            <a:r>
              <a:rPr lang="en-US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Маша'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'Петя'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ru-RU" sz="2400" dirty="0">
                <a:solidFill>
                  <a:srgbClr val="50A14F"/>
                </a:solidFill>
                <a:latin typeface="Century Gothic" panose="020B0502020202020204" pitchFamily="34" charset="0"/>
              </a:rPr>
              <a:t>'Вася’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]</a:t>
            </a: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name_lengths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= map(</a:t>
            </a: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len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name</a:t>
            </a:r>
            <a:r>
              <a:rPr lang="ru-RU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) </a:t>
            </a: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print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(</a:t>
            </a:r>
            <a:r>
              <a:rPr lang="en-US" sz="2400" dirty="0" err="1">
                <a:solidFill>
                  <a:srgbClr val="383A42"/>
                </a:solidFill>
                <a:latin typeface="Century Gothic" panose="020B0502020202020204" pitchFamily="34" charset="0"/>
              </a:rPr>
              <a:t>name_lengths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400" i="1" dirty="0">
              <a:solidFill>
                <a:srgbClr val="A0A1A7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i="1" dirty="0">
                <a:solidFill>
                  <a:srgbClr val="A0A1A7"/>
                </a:solidFill>
                <a:latin typeface="Century Gothic" panose="020B0502020202020204" pitchFamily="34" charset="0"/>
              </a:rPr>
              <a:t># =&gt; [4, 4, 3]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B4F7F60A-03E9-6D46-B0B5-3F03AA4655E6}"/>
              </a:ext>
            </a:extLst>
          </p:cNvPr>
          <p:cNvSpPr/>
          <p:nvPr/>
        </p:nvSpPr>
        <p:spPr>
          <a:xfrm>
            <a:off x="6705600" y="2391204"/>
            <a:ext cx="4776568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Пример</a:t>
            </a:r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squares = map(</a:t>
            </a: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lambda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 x: x * x, [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0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1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2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3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>
                <a:solidFill>
                  <a:srgbClr val="986801"/>
                </a:solidFill>
                <a:latin typeface="Century Gothic" panose="020B0502020202020204" pitchFamily="34" charset="0"/>
              </a:rPr>
              <a:t>4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])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A626A4"/>
                </a:solidFill>
                <a:latin typeface="Century Gothic" panose="020B0502020202020204" pitchFamily="34" charset="0"/>
              </a:rPr>
              <a:t>print</a:t>
            </a:r>
            <a:r>
              <a:rPr lang="en-US" sz="2400" dirty="0">
                <a:solidFill>
                  <a:srgbClr val="383A42"/>
                </a:solidFill>
                <a:latin typeface="Century Gothic" panose="020B0502020202020204" pitchFamily="34" charset="0"/>
              </a:rPr>
              <a:t>(squares) </a:t>
            </a:r>
          </a:p>
          <a:p>
            <a:pPr>
              <a:lnSpc>
                <a:spcPct val="120000"/>
              </a:lnSpc>
            </a:pPr>
            <a:endParaRPr lang="en-US" sz="2400" i="1" dirty="0">
              <a:solidFill>
                <a:srgbClr val="383A4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i="1" dirty="0">
                <a:solidFill>
                  <a:srgbClr val="A0A1A7"/>
                </a:solidFill>
                <a:latin typeface="Century Gothic" panose="020B0502020202020204" pitchFamily="34" charset="0"/>
              </a:rPr>
              <a:t># =&gt; [0, 1, 4, 9, 16]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88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Наташа\корел\сувалкина\фото подборка\artificial-intelligence_brain_machine-learning_digital-transformation_world-networking-100777429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5"/>
          <a:stretch/>
        </p:blipFill>
        <p:spPr bwMode="auto">
          <a:xfrm>
            <a:off x="0" y="0"/>
            <a:ext cx="77805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4;p16"/>
          <p:cNvSpPr/>
          <p:nvPr/>
        </p:nvSpPr>
        <p:spPr>
          <a:xfrm>
            <a:off x="6385561" y="0"/>
            <a:ext cx="5806440" cy="6858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26;p16" descr="D:\Наташа\корел\сувалкина\презентация НЕЙРОНКИ\ДОД\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1269" y="0"/>
            <a:ext cx="12867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6498870" y="3444358"/>
            <a:ext cx="76438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55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Области видимости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18894525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232</Words>
  <Application>Microsoft Office PowerPoint</Application>
  <PresentationFormat>Произвольный</PresentationFormat>
  <Paragraphs>54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Ермолов</dc:creator>
  <cp:lastModifiedBy>Pentagon</cp:lastModifiedBy>
  <cp:revision>35</cp:revision>
  <dcterms:created xsi:type="dcterms:W3CDTF">2019-10-05T08:26:02Z</dcterms:created>
  <dcterms:modified xsi:type="dcterms:W3CDTF">2019-10-29T09:23:24Z</dcterms:modified>
</cp:coreProperties>
</file>